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1"/>
  </p:notes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6" r:id="rId9"/>
    <p:sldId id="27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352" autoAdjust="0"/>
  </p:normalViewPr>
  <p:slideViewPr>
    <p:cSldViewPr snapToGrid="0">
      <p:cViewPr varScale="1">
        <p:scale>
          <a:sx n="87" d="100"/>
          <a:sy n="87" d="100"/>
        </p:scale>
        <p:origin x="7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FDF5-64E8-4157-BD83-DB147D2608F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DCE30-13B2-42B7-811C-49F098C61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 - I used azure data studio to restore the database</a:t>
            </a:r>
          </a:p>
          <a:p>
            <a:pPr marL="171450" indent="-171450">
              <a:buFontTx/>
              <a:buChar char="-"/>
            </a:pPr>
            <a:r>
              <a:rPr lang="en-IE" dirty="0"/>
              <a:t>Go through Each line</a:t>
            </a:r>
          </a:p>
          <a:p>
            <a:pPr marL="171450" indent="-171450">
              <a:buFontTx/>
              <a:buChar char="-"/>
            </a:pPr>
            <a:r>
              <a:rPr lang="en-IE" dirty="0"/>
              <a:t>By restoring this database able to find all the views and tables and be able to </a:t>
            </a:r>
            <a:r>
              <a:rPr lang="en-IE" dirty="0" err="1"/>
              <a:t>deciide</a:t>
            </a:r>
            <a:r>
              <a:rPr lang="en-IE" dirty="0"/>
              <a:t> how to create the star schema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6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Looking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Clothing that were sold in Pacific and see individual 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Created in SSMS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We chose to do a “Sales” data warehouse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dirty="0"/>
              <a:t>Dim Sales territory contains columns, </a:t>
            </a:r>
            <a:r>
              <a:rPr lang="en-IE" dirty="0" err="1"/>
              <a:t>DimGeography</a:t>
            </a:r>
            <a:endParaRPr lang="en-I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keys in the fact table relate to an associated row in a dimension table.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two tables are the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Dimgeography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goes to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Dimcustomer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factinternetsales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same for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DimProductSubcategory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DimProductCategory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factinternetsales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asfd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5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Getting a list of all Categories and what Subcategories exist in them</a:t>
            </a:r>
          </a:p>
          <a:p>
            <a:pPr marL="228600" indent="-228600">
              <a:buAutoNum type="arabicParenR"/>
            </a:pPr>
            <a:r>
              <a:rPr lang="en-US" dirty="0"/>
              <a:t>Getting a list of all Countries and seeing what states/cities exist in them</a:t>
            </a:r>
          </a:p>
          <a:p>
            <a:pPr marL="228600" indent="-228600">
              <a:buAutoNum type="arabicParenR"/>
            </a:pPr>
            <a:r>
              <a:rPr lang="en-US" dirty="0"/>
              <a:t>Getting a list of all Categories and what promotion types exists in them</a:t>
            </a:r>
          </a:p>
          <a:p>
            <a:pPr marL="228600" indent="-228600">
              <a:buAutoNum type="arabicParenR"/>
            </a:pPr>
            <a:r>
              <a:rPr lang="en-US" dirty="0"/>
              <a:t>Getting a list of Customer Genders and what they have purchased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nodes total</a:t>
            </a:r>
          </a:p>
          <a:p>
            <a:r>
              <a:rPr lang="en-US" dirty="0"/>
              <a:t>11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0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Looking at relationships between categories and </a:t>
            </a:r>
            <a:r>
              <a:rPr lang="en-US" dirty="0" err="1"/>
              <a:t>subcat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Seeing what colors these products have and look for overlaps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Looking at promotions these subcategories have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Looking at countries and cities.  Good exercise as we found out there’s a city that shares the same name and exists in two countries.  Could potentially skew data if we only looked at city sales and didn’t filter the right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Looking at customers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genders who live in Canada, Single and have a yearly Income over 80,000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Customers who have a Bachelor's degree, Married and have a yearly income of 100k to see how many children they have by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DCE30-13B2-42B7-811C-49F098C610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1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Data Storage &amp; Solutions CA1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 Browning &amp; Clinton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ngan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EAE4E4-589A-4A40-AECE-C876A551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86" y="3408894"/>
            <a:ext cx="1010671" cy="7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SSRS </a:t>
            </a:r>
            <a:r>
              <a:rPr lang="en-US" sz="2800" dirty="0"/>
              <a:t>(Visual Studio)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0BFDE3-91BB-41A4-92B8-8717FDE23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1212" r="23587" b="55195"/>
          <a:stretch/>
        </p:blipFill>
        <p:spPr bwMode="auto">
          <a:xfrm>
            <a:off x="347186" y="3169190"/>
            <a:ext cx="2833687" cy="25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C9B5CB-9D1C-4DD2-9E83-DC02472CF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" r="20241" b="18101"/>
          <a:stretch/>
        </p:blipFill>
        <p:spPr bwMode="auto">
          <a:xfrm>
            <a:off x="3471000" y="3169190"/>
            <a:ext cx="2833687" cy="25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352BA-220F-42D2-AA3B-6F98927B0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14" y="3169190"/>
            <a:ext cx="28384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CF28C3-B454-48D7-A4A4-26037EFC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514" y="3169189"/>
            <a:ext cx="20193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3400149" y="2876365"/>
            <a:ext cx="0" cy="312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53F592-A4B2-44FF-9BCB-A9E0EF2E9AFB}"/>
              </a:ext>
            </a:extLst>
          </p:cNvPr>
          <p:cNvCxnSpPr>
            <a:cxnSpLocks/>
          </p:cNvCxnSpPr>
          <p:nvPr/>
        </p:nvCxnSpPr>
        <p:spPr>
          <a:xfrm>
            <a:off x="6420035" y="2876365"/>
            <a:ext cx="0" cy="312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141994-085B-4773-BE21-EC626A0824E9}"/>
              </a:ext>
            </a:extLst>
          </p:cNvPr>
          <p:cNvCxnSpPr>
            <a:cxnSpLocks/>
          </p:cNvCxnSpPr>
          <p:nvPr/>
        </p:nvCxnSpPr>
        <p:spPr>
          <a:xfrm>
            <a:off x="9633751" y="2902998"/>
            <a:ext cx="0" cy="309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D2E785-3066-4583-9EBF-60964D0BCBE3}"/>
              </a:ext>
            </a:extLst>
          </p:cNvPr>
          <p:cNvSpPr txBox="1"/>
          <p:nvPr/>
        </p:nvSpPr>
        <p:spPr>
          <a:xfrm>
            <a:off x="347186" y="2299386"/>
            <a:ext cx="2908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Product Category vs Subcategory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4345C6-BF11-4FD1-A5A6-54A31528B6B9}"/>
              </a:ext>
            </a:extLst>
          </p:cNvPr>
          <p:cNvSpPr txBox="1"/>
          <p:nvPr/>
        </p:nvSpPr>
        <p:spPr>
          <a:xfrm>
            <a:off x="3813221" y="2299386"/>
            <a:ext cx="2149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Geographic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C38E6-A144-49F7-92D5-D2E3B0DE8140}"/>
              </a:ext>
            </a:extLst>
          </p:cNvPr>
          <p:cNvSpPr txBox="1"/>
          <p:nvPr/>
        </p:nvSpPr>
        <p:spPr>
          <a:xfrm>
            <a:off x="6852919" y="2299386"/>
            <a:ext cx="232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Promotions for Categories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F042C4-916D-41A3-8C27-17DC1761C39E}"/>
              </a:ext>
            </a:extLst>
          </p:cNvPr>
          <p:cNvSpPr txBox="1"/>
          <p:nvPr/>
        </p:nvSpPr>
        <p:spPr>
          <a:xfrm>
            <a:off x="9966496" y="2299386"/>
            <a:ext cx="1737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Gender &amp; Products</a:t>
            </a:r>
          </a:p>
        </p:txBody>
      </p:sp>
    </p:spTree>
    <p:extLst>
      <p:ext uri="{BB962C8B-B14F-4D97-AF65-F5344CB8AC3E}">
        <p14:creationId xmlns:p14="http://schemas.microsoft.com/office/powerpoint/2010/main" val="252733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Tableau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8141781" y="2343774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D1149-0EBC-42B7-8FE7-84CEFD38C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/>
          <a:stretch/>
        </p:blipFill>
        <p:spPr bwMode="auto">
          <a:xfrm>
            <a:off x="418267" y="2281561"/>
            <a:ext cx="7165903" cy="395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2E785-3066-4583-9EBF-60964D0BCBE3}"/>
              </a:ext>
            </a:extLst>
          </p:cNvPr>
          <p:cNvSpPr txBox="1"/>
          <p:nvPr/>
        </p:nvSpPr>
        <p:spPr>
          <a:xfrm>
            <a:off x="418267" y="2044875"/>
            <a:ext cx="2109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Order Amount By Date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A35FB-E17D-4770-BA9B-BE60355F5672}"/>
              </a:ext>
            </a:extLst>
          </p:cNvPr>
          <p:cNvSpPr txBox="1"/>
          <p:nvPr/>
        </p:nvSpPr>
        <p:spPr>
          <a:xfrm>
            <a:off x="8425866" y="2802506"/>
            <a:ext cx="3150616" cy="231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Most orders are for “Accessories” and all three categories seem to have an uptake of orders around summertime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cs typeface="Biome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Overall number of orders also seem to increase towards end of year</a:t>
            </a:r>
          </a:p>
        </p:txBody>
      </p:sp>
    </p:spTree>
    <p:extLst>
      <p:ext uri="{BB962C8B-B14F-4D97-AF65-F5344CB8AC3E}">
        <p14:creationId xmlns:p14="http://schemas.microsoft.com/office/powerpoint/2010/main" val="332778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Tableau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8141781" y="2343774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A35FB-E17D-4770-BA9B-BE60355F5672}"/>
              </a:ext>
            </a:extLst>
          </p:cNvPr>
          <p:cNvSpPr txBox="1"/>
          <p:nvPr/>
        </p:nvSpPr>
        <p:spPr>
          <a:xfrm>
            <a:off x="8425866" y="2802506"/>
            <a:ext cx="3150616" cy="18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Ranking for number of sales from highest to lowers: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America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Australia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Canada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Europe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cs typeface="Biome Light" panose="020B050204020402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0A03EC-37E8-472F-85F4-A5363A2F4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7"/>
          <a:stretch/>
        </p:blipFill>
        <p:spPr bwMode="auto">
          <a:xfrm>
            <a:off x="502341" y="2281561"/>
            <a:ext cx="7322410" cy="40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2E785-3066-4583-9EBF-60964D0BCBE3}"/>
              </a:ext>
            </a:extLst>
          </p:cNvPr>
          <p:cNvSpPr txBox="1"/>
          <p:nvPr/>
        </p:nvSpPr>
        <p:spPr>
          <a:xfrm>
            <a:off x="418267" y="2044875"/>
            <a:ext cx="244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Order Amount By Location</a:t>
            </a:r>
          </a:p>
        </p:txBody>
      </p:sp>
    </p:spTree>
    <p:extLst>
      <p:ext uri="{BB962C8B-B14F-4D97-AF65-F5344CB8AC3E}">
        <p14:creationId xmlns:p14="http://schemas.microsoft.com/office/powerpoint/2010/main" val="336790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Tableau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5895730" y="2405306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A35FB-E17D-4770-BA9B-BE60355F5672}"/>
              </a:ext>
            </a:extLst>
          </p:cNvPr>
          <p:cNvSpPr txBox="1"/>
          <p:nvPr/>
        </p:nvSpPr>
        <p:spPr>
          <a:xfrm>
            <a:off x="6783497" y="2864650"/>
            <a:ext cx="3150616" cy="231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The more kids a family has, the less they buy even though the higher income they earn on average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cs typeface="Biome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On the other hand, people with 2 or less kids earns less but are ordering more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02AF62-07DB-42E5-B729-78B7331A3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" b="6664"/>
          <a:stretch/>
        </p:blipFill>
        <p:spPr bwMode="auto">
          <a:xfrm>
            <a:off x="418267" y="2272751"/>
            <a:ext cx="4970657" cy="40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2E785-3066-4583-9EBF-60964D0BCBE3}"/>
              </a:ext>
            </a:extLst>
          </p:cNvPr>
          <p:cNvSpPr txBox="1"/>
          <p:nvPr/>
        </p:nvSpPr>
        <p:spPr>
          <a:xfrm>
            <a:off x="418267" y="2044875"/>
            <a:ext cx="4662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Order Amount &amp; Avg Yearly Income By # of Children</a:t>
            </a:r>
          </a:p>
        </p:txBody>
      </p:sp>
    </p:spTree>
    <p:extLst>
      <p:ext uri="{BB962C8B-B14F-4D97-AF65-F5344CB8AC3E}">
        <p14:creationId xmlns:p14="http://schemas.microsoft.com/office/powerpoint/2010/main" val="22429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Tableau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5895730" y="2405306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A35FB-E17D-4770-BA9B-BE60355F5672}"/>
              </a:ext>
            </a:extLst>
          </p:cNvPr>
          <p:cNvSpPr txBox="1"/>
          <p:nvPr/>
        </p:nvSpPr>
        <p:spPr>
          <a:xfrm>
            <a:off x="6517166" y="2873527"/>
            <a:ext cx="3274891" cy="231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Customers with the lowest education background (Partial HS) earn the least and are buying the least. 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cs typeface="Biome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Interestingly, Graduate and Bachelors earn around the same amount on average, but Bachelors buy the most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4817B9-CA3D-42F0-93AB-7F0761063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" b="6377"/>
          <a:stretch/>
        </p:blipFill>
        <p:spPr bwMode="auto">
          <a:xfrm>
            <a:off x="437964" y="2308261"/>
            <a:ext cx="4915253" cy="400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2E785-3066-4583-9EBF-60964D0BCBE3}"/>
              </a:ext>
            </a:extLst>
          </p:cNvPr>
          <p:cNvSpPr txBox="1"/>
          <p:nvPr/>
        </p:nvSpPr>
        <p:spPr>
          <a:xfrm>
            <a:off x="418267" y="2044875"/>
            <a:ext cx="439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Order Amount &amp; Avg Yearly Income By Education</a:t>
            </a:r>
          </a:p>
        </p:txBody>
      </p:sp>
    </p:spTree>
    <p:extLst>
      <p:ext uri="{BB962C8B-B14F-4D97-AF65-F5344CB8AC3E}">
        <p14:creationId xmlns:p14="http://schemas.microsoft.com/office/powerpoint/2010/main" val="57787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in Neo4j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8585669" y="2405306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A35FB-E17D-4770-BA9B-BE60355F5672}"/>
              </a:ext>
            </a:extLst>
          </p:cNvPr>
          <p:cNvSpPr txBox="1"/>
          <p:nvPr/>
        </p:nvSpPr>
        <p:spPr>
          <a:xfrm>
            <a:off x="8740574" y="3071434"/>
            <a:ext cx="3026327" cy="16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Used Arrow Tool to draft blueprint of database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Next LT Pro" panose="020B0504020202020204" pitchFamily="34" charset="0"/>
              <a:cs typeface="Biome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Insert relationships and nodes into Neo4j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953CAF-FFC0-4720-BDC0-AC22EE0DD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7366" r="3438"/>
          <a:stretch/>
        </p:blipFill>
        <p:spPr bwMode="auto">
          <a:xfrm>
            <a:off x="319596" y="2223990"/>
            <a:ext cx="8111169" cy="38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Neo4j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5833592" y="2276884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32DB97-1768-4C3C-9C16-8F67B904B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18010" r="3533" b="18138"/>
          <a:stretch/>
        </p:blipFill>
        <p:spPr bwMode="auto">
          <a:xfrm>
            <a:off x="504997" y="2831433"/>
            <a:ext cx="4920151" cy="26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93629-77DE-47BB-A7FC-CC68171FC8AC}"/>
              </a:ext>
            </a:extLst>
          </p:cNvPr>
          <p:cNvSpPr txBox="1"/>
          <p:nvPr/>
        </p:nvSpPr>
        <p:spPr>
          <a:xfrm>
            <a:off x="427143" y="227688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Product Category vs Subcategory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FA19891-2FFE-4C44-AE86-555FE5612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3865" r="6431" b="5892"/>
          <a:stretch/>
        </p:blipFill>
        <p:spPr bwMode="auto">
          <a:xfrm>
            <a:off x="6242037" y="2831432"/>
            <a:ext cx="5210154" cy="31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823D8-4EC7-4720-AE73-D6BF4CBE9592}"/>
              </a:ext>
            </a:extLst>
          </p:cNvPr>
          <p:cNvSpPr txBox="1"/>
          <p:nvPr/>
        </p:nvSpPr>
        <p:spPr>
          <a:xfrm>
            <a:off x="6242037" y="2276883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Colors in Subcategory</a:t>
            </a:r>
          </a:p>
        </p:txBody>
      </p:sp>
    </p:spTree>
    <p:extLst>
      <p:ext uri="{BB962C8B-B14F-4D97-AF65-F5344CB8AC3E}">
        <p14:creationId xmlns:p14="http://schemas.microsoft.com/office/powerpoint/2010/main" val="397804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Neo4j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5833592" y="2276884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A93629-77DE-47BB-A7FC-CC68171FC8AC}"/>
              </a:ext>
            </a:extLst>
          </p:cNvPr>
          <p:cNvSpPr txBox="1"/>
          <p:nvPr/>
        </p:nvSpPr>
        <p:spPr>
          <a:xfrm>
            <a:off x="427143" y="2276884"/>
            <a:ext cx="248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Subcategory &amp; Promotions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823D8-4EC7-4720-AE73-D6BF4CBE9592}"/>
              </a:ext>
            </a:extLst>
          </p:cNvPr>
          <p:cNvSpPr txBox="1"/>
          <p:nvPr/>
        </p:nvSpPr>
        <p:spPr>
          <a:xfrm>
            <a:off x="6242037" y="2276883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Countries and Cities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A112A0-7BC9-41E3-88A3-E2FDA816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9" y="2831432"/>
            <a:ext cx="4934969" cy="34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E1CA12F-16F1-49DD-8D4E-153020960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19" y="2831432"/>
            <a:ext cx="4850161" cy="342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7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Neo4j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F7707C-070D-4496-8C67-53AE545A096E}"/>
              </a:ext>
            </a:extLst>
          </p:cNvPr>
          <p:cNvCxnSpPr>
            <a:cxnSpLocks/>
          </p:cNvCxnSpPr>
          <p:nvPr/>
        </p:nvCxnSpPr>
        <p:spPr>
          <a:xfrm>
            <a:off x="5833592" y="2276884"/>
            <a:ext cx="0" cy="371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A93629-77DE-47BB-A7FC-CC68171FC8AC}"/>
              </a:ext>
            </a:extLst>
          </p:cNvPr>
          <p:cNvSpPr txBox="1"/>
          <p:nvPr/>
        </p:nvSpPr>
        <p:spPr>
          <a:xfrm>
            <a:off x="427143" y="2276884"/>
            <a:ext cx="267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Customers Within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823D8-4EC7-4720-AE73-D6BF4CBE9592}"/>
              </a:ext>
            </a:extLst>
          </p:cNvPr>
          <p:cNvSpPr txBox="1"/>
          <p:nvPr/>
        </p:nvSpPr>
        <p:spPr>
          <a:xfrm>
            <a:off x="6242037" y="2276883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# of Children for Customers Within Conditions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4390234-696F-4F39-9CD3-41164532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9" y="2654100"/>
            <a:ext cx="4823926" cy="35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4F0B6F8-5760-41B0-BE4F-8804D860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79" y="2654100"/>
            <a:ext cx="5254689" cy="362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06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76DB-34AE-4FD0-8C2D-D6030C5E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in Neo4j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7C5046-B913-4309-AD1E-C0F9715E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29" y="0"/>
            <a:ext cx="847322" cy="60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F66BDC1-32DE-4BC6-ADAA-D45D546E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03" y="1994471"/>
            <a:ext cx="5836554" cy="43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2B942-897A-49EB-8131-367813945DE4}"/>
              </a:ext>
            </a:extLst>
          </p:cNvPr>
          <p:cNvSpPr txBox="1"/>
          <p:nvPr/>
        </p:nvSpPr>
        <p:spPr>
          <a:xfrm>
            <a:off x="427143" y="2276884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cs typeface="Biome Light" panose="020B0502040204020203" pitchFamily="34" charset="0"/>
              </a:rPr>
              <a:t>Orders Within Conditions</a:t>
            </a:r>
          </a:p>
        </p:txBody>
      </p:sp>
    </p:spTree>
    <p:extLst>
      <p:ext uri="{BB962C8B-B14F-4D97-AF65-F5344CB8AC3E}">
        <p14:creationId xmlns:p14="http://schemas.microsoft.com/office/powerpoint/2010/main" val="357287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9EFE-D921-4B1C-A6F2-D21B4660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Restore </a:t>
            </a:r>
            <a:r>
              <a:rPr lang="en-IE" dirty="0" err="1"/>
              <a:t>AdventureWorks</a:t>
            </a:r>
            <a:r>
              <a:rPr lang="en-IE" dirty="0"/>
              <a:t> from backup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D9CBCB9B-78FF-4549-BFFF-23E6BC673D6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56282" y="1950415"/>
            <a:ext cx="9621393" cy="44503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0022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D71A-F5DA-4B8C-8F7D-75FF25D7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Designing a Star Schema</a:t>
            </a:r>
          </a:p>
        </p:txBody>
      </p:sp>
      <p:pic>
        <p:nvPicPr>
          <p:cNvPr id="5" name="image16.jpg">
            <a:extLst>
              <a:ext uri="{FF2B5EF4-FFF2-40B4-BE49-F238E27FC236}">
                <a16:creationId xmlns:a16="http://schemas.microsoft.com/office/drawing/2014/main" id="{156E8EF0-5EEB-4561-94FA-D6000888D3A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34667" y="1946172"/>
            <a:ext cx="7000645" cy="42498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8472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769-41D1-44CE-BFF7-EB49529C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01665-F46A-4C76-A62F-3DA5E9A6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8" y="2084832"/>
            <a:ext cx="11027667" cy="39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0D08-DED9-412B-A8C8-02B67B00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68934F-A634-419B-B5E5-2416CB85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05" y="2648026"/>
            <a:ext cx="2371725" cy="2381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2E47C0-BB02-4D81-823D-E63FAF99C6DC}"/>
              </a:ext>
            </a:extLst>
          </p:cNvPr>
          <p:cNvSpPr/>
          <p:nvPr/>
        </p:nvSpPr>
        <p:spPr>
          <a:xfrm>
            <a:off x="4935321" y="2505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IF EXISTS (SELECT [name] FROM [master].[sys].[databases] WHERE [name] = N'AdventureWorksDWX ')</a:t>
            </a:r>
          </a:p>
          <a:p>
            <a:r>
              <a:rPr lang="en-US"/>
              <a:t>    DROP DATABASE AdventureWorksDWX;</a:t>
            </a:r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016E8-E48E-4F64-920C-D0683CE63D5E}"/>
              </a:ext>
            </a:extLst>
          </p:cNvPr>
          <p:cNvSpPr/>
          <p:nvPr/>
        </p:nvSpPr>
        <p:spPr>
          <a:xfrm>
            <a:off x="5059680" y="40348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/>
              <a:t>CREATE DATABASE [</a:t>
            </a:r>
            <a:r>
              <a:rPr lang="en-IE" dirty="0" err="1"/>
              <a:t>AdventureWorksDWX</a:t>
            </a:r>
            <a:r>
              <a:rPr lang="en-IE" dirty="0"/>
              <a:t>];</a:t>
            </a:r>
          </a:p>
          <a:p>
            <a:r>
              <a:rPr lang="en-I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105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FA4B-77B2-49FA-84E1-8ECD3B6C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5" name="Picture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56E907D-A6BA-4BC2-BDCA-C61B063E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4204"/>
            <a:ext cx="3712328" cy="22078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D363D-1E9B-4102-B281-11DEAFB9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74" y="2601559"/>
            <a:ext cx="4785777" cy="24731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47077-6DBA-4836-AA83-D72F3A4794FD}"/>
              </a:ext>
            </a:extLst>
          </p:cNvPr>
          <p:cNvCxnSpPr>
            <a:cxnSpLocks/>
          </p:cNvCxnSpPr>
          <p:nvPr/>
        </p:nvCxnSpPr>
        <p:spPr>
          <a:xfrm flipV="1">
            <a:off x="4923130" y="3920947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2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0E02-CE23-4A6A-AA41-78EB040E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379315D-29B6-4682-9447-CF13DB75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1" y="2196507"/>
            <a:ext cx="2124865" cy="8524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990365-A037-4A07-B616-34FD2088478F}"/>
              </a:ext>
            </a:extLst>
          </p:cNvPr>
          <p:cNvCxnSpPr>
            <a:cxnSpLocks/>
          </p:cNvCxnSpPr>
          <p:nvPr/>
        </p:nvCxnSpPr>
        <p:spPr>
          <a:xfrm flipV="1">
            <a:off x="2554410" y="2715492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40BD73-5C6C-4689-9BE6-617BB3C3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0" y="2146460"/>
            <a:ext cx="1500395" cy="11443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15534E-EDEA-40BD-A3B8-B48AEE30C434}"/>
              </a:ext>
            </a:extLst>
          </p:cNvPr>
          <p:cNvCxnSpPr>
            <a:cxnSpLocks/>
          </p:cNvCxnSpPr>
          <p:nvPr/>
        </p:nvCxnSpPr>
        <p:spPr>
          <a:xfrm flipV="1">
            <a:off x="5098255" y="2715491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FE1733-452F-46EC-9294-9FDEE1E69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40" y="1931023"/>
            <a:ext cx="3406237" cy="224232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4C01B-AFB6-4256-84A5-5AD4439C0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3" y="4462831"/>
            <a:ext cx="2766637" cy="1825832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1ACCA1-19B0-4FC7-BB01-F5153763C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22" y="4173344"/>
            <a:ext cx="2944725" cy="22196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F970C7-2353-45BF-A93E-88492EE3F62E}"/>
              </a:ext>
            </a:extLst>
          </p:cNvPr>
          <p:cNvCxnSpPr>
            <a:cxnSpLocks/>
          </p:cNvCxnSpPr>
          <p:nvPr/>
        </p:nvCxnSpPr>
        <p:spPr>
          <a:xfrm flipV="1">
            <a:off x="3518658" y="5375747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7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FA45-F792-45B8-8A33-4B999E00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4D576C-AA9D-4946-BFE2-112E31276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43" y="1997908"/>
            <a:ext cx="3298102" cy="243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67093-407D-428D-8B1C-D5FE4932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8" y="2398701"/>
            <a:ext cx="1714500" cy="428625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C2D545C8-7AD6-4F79-9822-AA3FAEC89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22" y="1983020"/>
            <a:ext cx="2257314" cy="16886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26E24-ECD7-44F7-86C8-765F25C3E6B1}"/>
              </a:ext>
            </a:extLst>
          </p:cNvPr>
          <p:cNvCxnSpPr>
            <a:cxnSpLocks/>
          </p:cNvCxnSpPr>
          <p:nvPr/>
        </p:nvCxnSpPr>
        <p:spPr>
          <a:xfrm flipV="1">
            <a:off x="2174122" y="2613012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E52C12-06A0-46FE-9406-BC5E54A5004E}"/>
              </a:ext>
            </a:extLst>
          </p:cNvPr>
          <p:cNvCxnSpPr>
            <a:cxnSpLocks/>
          </p:cNvCxnSpPr>
          <p:nvPr/>
        </p:nvCxnSpPr>
        <p:spPr>
          <a:xfrm flipV="1">
            <a:off x="5663033" y="2769403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70473-89FF-48A6-8FE2-70EDD7297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8" y="4030675"/>
            <a:ext cx="2329972" cy="175145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C635A-18EA-4E22-A57E-8A85CD8FC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96" y="4030675"/>
            <a:ext cx="3160096" cy="214558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75FBAB-73A7-4137-B3C8-54CFCDD026D9}"/>
              </a:ext>
            </a:extLst>
          </p:cNvPr>
          <p:cNvCxnSpPr>
            <a:cxnSpLocks/>
          </p:cNvCxnSpPr>
          <p:nvPr/>
        </p:nvCxnSpPr>
        <p:spPr>
          <a:xfrm flipV="1">
            <a:off x="2667645" y="4992005"/>
            <a:ext cx="78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02FE-2DA4-463D-B128-80B0BA28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the Data Warehouse</a:t>
            </a:r>
          </a:p>
        </p:txBody>
      </p:sp>
      <p:pic>
        <p:nvPicPr>
          <p:cNvPr id="5" name="Content Placeholder 4" descr="A picture containing electronics, computer, speaker&#10;&#10;Description automatically generated">
            <a:extLst>
              <a:ext uri="{FF2B5EF4-FFF2-40B4-BE49-F238E27FC236}">
                <a16:creationId xmlns:a16="http://schemas.microsoft.com/office/drawing/2014/main" id="{C6943DBE-0145-4B0E-9479-0293311B5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91" y="2108200"/>
            <a:ext cx="7716343" cy="3760788"/>
          </a:xfrm>
        </p:spPr>
      </p:pic>
    </p:spTree>
    <p:extLst>
      <p:ext uri="{BB962C8B-B14F-4D97-AF65-F5344CB8AC3E}">
        <p14:creationId xmlns:p14="http://schemas.microsoft.com/office/powerpoint/2010/main" val="349528541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{C1B8B935-DDA3-4BB6-8F93-001413310FB0}tf56160789</Template>
  <TotalTime>0</TotalTime>
  <Words>602</Words>
  <Application>Microsoft Office PowerPoint</Application>
  <PresentationFormat>Widescreen</PresentationFormat>
  <Paragraphs>88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Avenir Next LT Pro</vt:lpstr>
      <vt:lpstr>Bookman Old Style</vt:lpstr>
      <vt:lpstr>Calibri</vt:lpstr>
      <vt:lpstr>Franklin Gothic Book</vt:lpstr>
      <vt:lpstr>1_RetrospectVTI</vt:lpstr>
      <vt:lpstr>Data Storage &amp; Solutions CA1</vt:lpstr>
      <vt:lpstr>Restore AdventureWorks from backup</vt:lpstr>
      <vt:lpstr>Designing a Star Schema</vt:lpstr>
      <vt:lpstr>Creating the Data Warehouse</vt:lpstr>
      <vt:lpstr>Creating the Data Warehouse</vt:lpstr>
      <vt:lpstr>Creating the Data Warehouse</vt:lpstr>
      <vt:lpstr>Creating the Data Warehouse</vt:lpstr>
      <vt:lpstr>Creating the Data Warehouse</vt:lpstr>
      <vt:lpstr>Creating the Data Warehouse</vt:lpstr>
      <vt:lpstr>Exploring Data in SSRS (Visual Studio)</vt:lpstr>
      <vt:lpstr>Exploring Data in Tableau</vt:lpstr>
      <vt:lpstr>Exploring Data in Tableau</vt:lpstr>
      <vt:lpstr>Exploring Data in Tableau</vt:lpstr>
      <vt:lpstr>Exploring Data in Tableau</vt:lpstr>
      <vt:lpstr>Importing Data in Neo4j</vt:lpstr>
      <vt:lpstr>Exploring Data in Neo4j</vt:lpstr>
      <vt:lpstr>Exploring Data in Neo4j</vt:lpstr>
      <vt:lpstr>Exploring Data in Neo4j</vt:lpstr>
      <vt:lpstr>Exploring Data in Neo4j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2020-04-18T15:21:13Z</dcterms:created>
  <dcterms:modified xsi:type="dcterms:W3CDTF">2020-04-19T19:59:57Z</dcterms:modified>
</cp:coreProperties>
</file>